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897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160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528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45743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44945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07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0417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2253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3181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368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14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994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991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498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339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0572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900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7483CB1-FD5B-40B0-93C9-A3648939B29F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96D8A-ACDA-487D-9A2D-7AF16FF5C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2427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A53C0-EBF9-47E9-B6D2-BA55788FF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6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OList Marketing and Retail Analytics: Capstone Project</a:t>
            </a:r>
            <a:endParaRPr lang="en-IN" sz="6000" b="1" dirty="0">
              <a:solidFill>
                <a:schemeClr val="accent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F89C8F-45A0-410D-A193-49F4123A7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205881"/>
            <a:ext cx="10111759" cy="1714500"/>
          </a:xfrm>
        </p:spPr>
        <p:txBody>
          <a:bodyPr>
            <a:normAutofit/>
          </a:bodyPr>
          <a:lstStyle/>
          <a:p>
            <a:pPr algn="r"/>
            <a:r>
              <a:rPr lang="en-US" sz="1300" b="1" i="1" u="sng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click on the sound button for voiceover during slides</a:t>
            </a:r>
          </a:p>
          <a:p>
            <a:pPr algn="r"/>
            <a:r>
              <a:rPr lang="en-US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RATIKSHA MAZUMDER</a:t>
            </a:r>
          </a:p>
          <a:p>
            <a:pPr algn="r"/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Chandni RAJP00T</a:t>
            </a:r>
          </a:p>
          <a:p>
            <a:pPr algn="r"/>
            <a:r>
              <a:rPr lang="en-IN" sz="2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v sailaja</a:t>
            </a:r>
          </a:p>
          <a:p>
            <a:pPr algn="r"/>
            <a:endParaRPr lang="en-US" sz="2000" b="1" dirty="0">
              <a:solidFill>
                <a:schemeClr val="tx1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AA5CFE9-9B7F-781D-D6B1-7B120CFA06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35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99"/>
    </mc:Choice>
    <mc:Fallback>
      <p:transition spd="slow" advTm="13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7DB5-AE07-456C-86C5-F56441B23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Category Ordered more than 5 Times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4C0E2-A2EB-4535-8002-7DFB2D5B2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991262"/>
            <a:ext cx="2594238" cy="402336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 category is the most ordered category with a total of 74,929 orders.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Health_beauty, bed_bath_table and sports_leisure are the next most ordered category. </a:t>
            </a:r>
            <a:endParaRPr lang="en-I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24C84D-22C0-18C4-EF19-69A05072B6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050" y="1853248"/>
            <a:ext cx="8836950" cy="488500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951E92B-4CF8-6624-D926-CD4BF594E9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67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82"/>
    </mc:Choice>
    <mc:Fallback>
      <p:transition spd="slow" advTm="22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93A4A-2A18-424B-BFAB-D307CFF99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Basket Analysis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ABB-FC69-4F6F-A48C-61618BACC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970021"/>
            <a:ext cx="3535215" cy="402336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Basket Analysis is performed to identify the frequently ordered category association.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 are the most ordered category along  with the categories of bed_bath_table, furniture_decor, computers_accessories and health_beauty.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E4796A-824F-E8F9-9C7B-330DC54582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786" y="1306286"/>
            <a:ext cx="8232243" cy="555171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5212D4-8BA3-754F-53A8-77A428AB7B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383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14"/>
    </mc:Choice>
    <mc:Fallback>
      <p:transition spd="slow" advTm="34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3EF8D-87F4-469A-BC30-8DC45CD66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C6734-9921-43B5-B665-5268FD748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934" y="1371600"/>
            <a:ext cx="9451295" cy="4952999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 category, comprising only 20% of our product offerings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commands a staggering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80% share of our revenue stream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showcasing its exceptional market dominance. Interestingly, even with premium pricing, these products continue to be highly sought-after by our customers, underscoring their intrinsic value and appeal.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Beyond Toys, we've identified </a:t>
            </a:r>
            <a:r>
              <a:rPr lang="en-US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bed_bath_table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furniture_decor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computers_accessories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health_beauty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sports leisure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the other top contenders for frequent orders. Notably, these categories often find themselves alongside Toys in customers' shopping carts, indicating a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cohesive consumer preference.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Moreover, our observations reveal a fascinating trend: despite their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price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points,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 products consistently attract significant purchase interest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reaffirming the importance of perceived value and quality in driving consumer decisions.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389D0AE-49C8-7AE9-C2D1-BD2BE6F74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787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26"/>
    </mc:Choice>
    <mc:Fallback>
      <p:transition spd="slow" advTm="49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F257-FA6C-4BEF-AA23-3BA721FF4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Recommendations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25DF6-A524-4BDD-9E0D-0A1F2647F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284514"/>
            <a:ext cx="10058400" cy="477882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company's strategic focus should prioritize categories responsible for over 80% of revenue, ensuring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consistent stock availability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capitalize on their revenue-generating potential.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Targeting customer segments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inclined towards toy purchases presents a lucrative opportunity for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sales growth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given the high demand and frequency of orders within this category.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Implementing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promotional codes or discounts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frequently ordered category associations can effectively stimulate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cross-selling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thereby maximizing revenue opportunities across product lines.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optimizing operational efficiency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consideration should be given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reducing sub-categories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minimal sales traction, streamlining product offerings to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 with market demand and profitability objectives.</a:t>
            </a:r>
            <a:endParaRPr lang="en-IN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978EEF4-6A67-D990-E007-E4B4F99BE6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549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42"/>
    </mc:Choice>
    <mc:Fallback>
      <p:transition spd="slow" advTm="59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89FDE-9E2C-424A-B022-298B234D3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Appendix - Data Sources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10C8A-E0AD-45F6-9044-BF737E98F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3812" y="2041677"/>
            <a:ext cx="10058400" cy="3595643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Here is a snapshot of our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ictionary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details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such as order id, order status, order purchased timestamp, etc.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Items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detail such as order item id, seller id, price, shipping charges, etc.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Customer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details such as customer is, customer city, customer state, etc.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Payment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details such as payment type, payment value, etc.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details such as product id, product category name, product dimensions, etc.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following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ata sources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used:</a:t>
            </a:r>
          </a:p>
          <a:p>
            <a:pPr lvl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OList retail dataset 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0FD7E47-F27D-8767-3E18-E09EA4285E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13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856"/>
    </mc:Choice>
    <mc:Fallback>
      <p:transition spd="slow" advTm="59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88158-8087-463C-BDB4-66CFD02D3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805543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Appendix - Data Methodology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AEFC5-0AC8-4188-AD2A-5A11BAA46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914" y="1110343"/>
            <a:ext cx="11604172" cy="5486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meticulous analysis of the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OList Retail Dataset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conducted, emphasizing thorough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cleaning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transformation.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libraries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including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Pandas and Numpy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were employed in the Jupyter Notebook environment to ensure accuracy and efficiency.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Missing values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strategically handled across various columns,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optimizing data integrity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through thoughtful replacements. Redundant and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duplicate records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were methodically identified and removed, retaining only the primary occurrences for enhanced clarity.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conducted using leading Python libraries such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Matplotlib and Seaborn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within the Jupyter Notebook framework, enabling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insightful visualizations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deeper insights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into the dataset.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Additionally,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specialized dataset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focusing on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ID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category name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was meticulously prepared for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Basket Analysis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ensuring precision in identifying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patterns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 associations.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utilization of Tableau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facilitated the execution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comprehensive visualizations 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Market Basket Analysis techniques, enriching the understanding of </a:t>
            </a:r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consumer behavior and facilitating informed business decisions.</a:t>
            </a:r>
            <a:endParaRPr lang="en-IN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2DBAA13-EC1D-5535-9836-A6F1C18F5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21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74"/>
    </mc:Choice>
    <mc:Fallback>
      <p:transition spd="slow" advTm="71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3182E-CD90-4596-92E5-8AB34372A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Appendix - Data Assumptions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FF9C6-40B8-4012-82BC-B5CCF27EE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7908" y="2012983"/>
            <a:ext cx="10058400" cy="329924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exclusively analyzed cases marked with the order status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'delivered'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was presumed that the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provided data accurately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represents the desired revenue outcomes.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Expansion to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 warehouses was not considered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within the company's scope.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company's strategies are formulated under the assumption of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sustained sales growth.</a:t>
            </a:r>
            <a:endParaRPr lang="en-IN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9673BD8-24B3-84F7-B56B-F85DADFB7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08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65"/>
    </mc:Choice>
    <mc:Fallback>
      <p:transition spd="slow" advTm="26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3182E-CD90-4596-92E5-8AB34372A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931" y="2626750"/>
            <a:ext cx="9404723" cy="1400530"/>
          </a:xfrm>
        </p:spPr>
        <p:txBody>
          <a:bodyPr/>
          <a:lstStyle/>
          <a:p>
            <a:r>
              <a:rPr lang="en-US" sz="6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IN" sz="66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E71029-9AA5-CEAA-75AA-5E1CBBB865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84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31"/>
    </mc:Choice>
    <mc:Fallback>
      <p:transition spd="slow" advTm="10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8BB12-74B6-4B6B-BD27-40E837E2D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n-lt"/>
              </a:rPr>
              <a:t>Agenda</a:t>
            </a:r>
            <a:endParaRPr lang="en-IN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FC9D5-1662-4CB4-BA29-4264CE8DE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18" y="2041043"/>
            <a:ext cx="9930562" cy="3667300"/>
          </a:xfrm>
        </p:spPr>
        <p:txBody>
          <a:bodyPr>
            <a:normAutofit lnSpcReduction="10000"/>
          </a:bodyPr>
          <a:lstStyle/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Objectives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Background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Visualizations 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Insights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Recommendations</a:t>
            </a:r>
          </a:p>
          <a:p>
            <a:pPr marL="514350" indent="-51435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Appendix – 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 Black" panose="020B0A04020102020204" pitchFamily="34" charset="0"/>
              </a:rPr>
              <a:t>Data Sources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 Black" panose="020B0A04020102020204" pitchFamily="34" charset="0"/>
              </a:rPr>
              <a:t>Data Methodology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 Black" panose="020B0A04020102020204" pitchFamily="34" charset="0"/>
              </a:rPr>
              <a:t>Data Assumptions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7DCB992-042F-D091-1C0E-2AE2F499AE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98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85"/>
    </mc:Choice>
    <mc:Fallback>
      <p:transition spd="slow" advTm="34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A19E9-A12E-405B-AF86-9AA43E70F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n-lt"/>
              </a:rPr>
              <a:t>Objective</a:t>
            </a:r>
            <a:endParaRPr lang="en-IN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7005C-562C-4368-AB93-F0125EE0F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0445" y="1567543"/>
            <a:ext cx="9529291" cy="4443594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identify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 products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contribute to the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product category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 our understanding with the use of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market basket analysis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analyze the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purchase behavior of customers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items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most likely to be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purchased individually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in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combination with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some other products.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Utilize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Pareto Analysis 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pinpoint key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revenue-contributing products 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dominant product categories. Enhance insights through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market basket analysis to delve into customer purchasing behavior.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Gain insight into the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individual purchase likelihood 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of items and their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propensity for combination 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other products</a:t>
            </a: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259623-C5EB-8EFA-308D-DAD1E7D947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25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57"/>
    </mc:Choice>
    <mc:Fallback>
      <p:transition spd="slow" advTm="53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8623B-AA3D-4B78-90F4-7096D1BCA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+mn-lt"/>
              </a:rPr>
              <a:t>Background</a:t>
            </a:r>
            <a:endParaRPr lang="en-IN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E3A1F-14A4-4B61-A691-89B4114F2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4772" y="2041043"/>
            <a:ext cx="9662456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light of recent financial challenges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OList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prominent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e-commerce enterprise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is prioritizing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inventory management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curtail superfluous expenditures.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Meeting the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demands of its customer base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entails the substantial storage of diverse products within warehouses, thereby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amplifying operational costs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Recognizing the significance of this aspect, the organization is intensifying efforts towards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strategic inventory planning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ensure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resource optimization and cost-effectiveness in its operations.</a:t>
            </a:r>
            <a:endParaRPr lang="en-IN" sz="2400" b="1" dirty="0">
              <a:solidFill>
                <a:schemeClr val="tx1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D0061D1-7152-529C-CA96-7F871609F7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15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74"/>
    </mc:Choice>
    <mc:Fallback>
      <p:transition spd="slow" advTm="43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F4C00-B63E-43EE-9C0E-43C477C24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20 Ordered Products by Quantity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43EAD-5152-4CED-B909-81CF29FCD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4" y="1951444"/>
            <a:ext cx="3025019" cy="445383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Toys category boasts the highest-selling product, with a total of 467 orders.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majority of items in the Top 20, known for their frequent orders, also fall within the Toys category.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5E7D97-3656-A467-5BBE-EFF008A412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333" y="1853248"/>
            <a:ext cx="8465215" cy="394550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927CBD9-CB7E-224B-C84C-018D961BE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61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306"/>
    </mc:Choice>
    <mc:Fallback>
      <p:transition spd="slow" advTm="37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05DE1-0E5D-4E87-B84E-B1380DD4A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72143"/>
            <a:ext cx="9404723" cy="1581105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20 Ordered Products by Revenue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046B2-5E8D-443B-8C86-0FEEB20C6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657" y="1965667"/>
            <a:ext cx="2558143" cy="402336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Toys category tops revenue charts, generating ₹63,885, with its top-selling product.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Most of the Top 20 revenue-generating items also hail from the Toys category.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8D4FE6-4933-0F06-46B4-7E82198C58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889" y="1778640"/>
            <a:ext cx="7739000" cy="460709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F1B44C8-5ECF-780A-6333-7A17E0E81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572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60"/>
    </mc:Choice>
    <mc:Fallback>
      <p:transition spd="slow" advTm="45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16D83-4A55-4440-8D68-91C15E7ED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Percent Running Totals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D5FDB-4B90-4046-953E-DB11417C2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943390"/>
            <a:ext cx="3028422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Percentage of Total Running Revenue and Quantity Ordered has been broken down by Product Id.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contribution of each product towards the total revenue can be identified.</a:t>
            </a:r>
            <a:endParaRPr lang="en-I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9D0935-0325-025D-E350-177A25188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0371" y="1393371"/>
            <a:ext cx="6927818" cy="501191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E19F6D-9559-952B-00C6-5A2C79DA3F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58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32"/>
    </mc:Choice>
    <mc:Fallback>
      <p:transition spd="slow" advTm="21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EC688-7B01-4BC9-9098-3E0D807B8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Revenue Pareto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459701-FB84-47D4-BD77-67C9725E3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1" y="2002107"/>
            <a:ext cx="2921000" cy="402336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Toys, health_beauty and watches_gift combine generate 80.56% of the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 alone generates 76.23% of the revenue.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rest of the 70+ product categories generates 19.44% of the revenue.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E08097-E07A-3E87-F4E2-0B1C92694B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056" y="1511558"/>
            <a:ext cx="8196943" cy="510695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9643ED0-E1B9-DD4B-9B2B-09BB82AD60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79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96"/>
    </mc:Choice>
    <mc:Fallback>
      <p:transition spd="slow" advTm="45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8B18D-D04A-4902-A04B-E7422A5AB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Quantity Pareto</a:t>
            </a:r>
            <a:endParaRPr lang="en-IN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BA807-CCD6-4A18-95B6-B80ABE7A87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977900"/>
            <a:ext cx="2870200" cy="402336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Toys, health_beauty and bed_bath_table make up 80.38% of the total orders.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Toys alone has 75.94% of the total orders.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rest of the 70+ product categories generate 19.62% of the total orders.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77E31E-540D-CA0F-05DB-5308264D9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666" y="1520321"/>
            <a:ext cx="8266439" cy="420867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651E740-B919-1D50-22EF-C7CE4A3F34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9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20"/>
    </mc:Choice>
    <mc:Fallback>
      <p:transition spd="slow" advTm="37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381</TotalTime>
  <Words>1078</Words>
  <Application>Microsoft Office PowerPoint</Application>
  <PresentationFormat>Widescreen</PresentationFormat>
  <Paragraphs>92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Black</vt:lpstr>
      <vt:lpstr>Calibri</vt:lpstr>
      <vt:lpstr>Century Gothic</vt:lpstr>
      <vt:lpstr>Wingdings 3</vt:lpstr>
      <vt:lpstr>Ion</vt:lpstr>
      <vt:lpstr>OList Marketing and Retail Analytics: Capstone Project</vt:lpstr>
      <vt:lpstr>Agenda</vt:lpstr>
      <vt:lpstr>Objective</vt:lpstr>
      <vt:lpstr>Background</vt:lpstr>
      <vt:lpstr>Top 20 Ordered Products by Quantity</vt:lpstr>
      <vt:lpstr>Top 20 Ordered Products by Revenue</vt:lpstr>
      <vt:lpstr>Percent Running Totals</vt:lpstr>
      <vt:lpstr>Revenue Pareto</vt:lpstr>
      <vt:lpstr>Quantity Pareto</vt:lpstr>
      <vt:lpstr>Product Category Ordered more than 5 Times</vt:lpstr>
      <vt:lpstr>Market Basket Analysis</vt:lpstr>
      <vt:lpstr>Insights</vt:lpstr>
      <vt:lpstr>Recommendations</vt:lpstr>
      <vt:lpstr>Appendix - Data Sources</vt:lpstr>
      <vt:lpstr>Appendix - Data Methodology</vt:lpstr>
      <vt:lpstr>Appendix - Data Assumptions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OList Marketing and Retail Analytics: Capstone Project</dc:title>
  <dc:creator>pratiksha joshi</dc:creator>
  <cp:lastModifiedBy>chandni rajpoot</cp:lastModifiedBy>
  <cp:revision>7</cp:revision>
  <dcterms:created xsi:type="dcterms:W3CDTF">2024-03-30T09:50:58Z</dcterms:created>
  <dcterms:modified xsi:type="dcterms:W3CDTF">2024-03-31T12:57:29Z</dcterms:modified>
</cp:coreProperties>
</file>

<file path=docProps/thumbnail.jpeg>
</file>